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4"/>
  </p:notesMasterIdLst>
  <p:sldIdLst>
    <p:sldId id="426" r:id="rId5"/>
    <p:sldId id="429" r:id="rId6"/>
    <p:sldId id="447" r:id="rId7"/>
    <p:sldId id="261" r:id="rId8"/>
    <p:sldId id="448" r:id="rId9"/>
    <p:sldId id="446" r:id="rId10"/>
    <p:sldId id="435" r:id="rId11"/>
    <p:sldId id="441" r:id="rId12"/>
    <p:sldId id="283" r:id="rId13"/>
  </p:sldIdLst>
  <p:sldSz cx="12192000" cy="6858000"/>
  <p:notesSz cx="6797675" cy="98726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CCA6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248BD8E-2684-4A5B-8735-54D0859CB5D7}" v="2" dt="2023-10-02T07:49:27.87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F0086B-8FE9-4B84-82BC-F3BDCD60CAF6}" type="datetimeFigureOut">
              <a:rPr lang="en-GB" smtClean="0"/>
              <a:t>02/10/2023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33488"/>
            <a:ext cx="5921375" cy="33321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51219"/>
            <a:ext cx="5438140" cy="38873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7317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377317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E5EC4E-9C70-4836-9DF3-D67F82819F6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346310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E5EC4E-9C70-4836-9DF3-D67F82819F64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655342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E5EC4E-9C70-4836-9DF3-D67F82819F64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544807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/>
            <a:endParaRPr lang="en-GB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E5EC4E-9C70-4836-9DF3-D67F82819F64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538582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02/10/2023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45848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02/10/2023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09362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02/10/2023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5759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02/10/2023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550268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02/10/2023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599068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02/10/2023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122841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02/10/2023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817843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02/10/2023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633687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02/10/2023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48386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02/10/2023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845777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02/10/2023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2675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02/10/2023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179022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02/10/2023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199275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02/10/2023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9730470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02/10/2023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09481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02/10/2023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195110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02/10/2023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79063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966EE38B-DB05-4067-8F8C-31B2EEAD13D4}" type="datetimeFigureOut">
              <a:rPr lang="en-GB" smtClean="0"/>
              <a:t>02/10/2023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343AD800-3B51-4691-9470-DC4B6C12D64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105196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COLLECTIVE</a:t>
            </a:r>
            <a:r>
              <a:rPr lang="en-GB" dirty="0"/>
              <a:t> WORSHIP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Joy and Spirituality – what do we think they are?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61324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Our school prayer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8534400" cy="411262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We thank you God for this amazing, beautiful world,</a:t>
            </a:r>
          </a:p>
          <a:p>
            <a:pPr marL="0" indent="0">
              <a:buNone/>
            </a:pPr>
            <a:r>
              <a:rPr lang="en-GB" dirty="0"/>
              <a:t>For the unique people you have created us to be,</a:t>
            </a:r>
          </a:p>
          <a:p>
            <a:pPr marL="0" indent="0">
              <a:buNone/>
            </a:pPr>
            <a:r>
              <a:rPr lang="en-GB" dirty="0"/>
              <a:t>Our loving families and the friends in our lives,</a:t>
            </a:r>
          </a:p>
          <a:p>
            <a:pPr marL="0" indent="0">
              <a:buNone/>
            </a:pPr>
            <a:r>
              <a:rPr lang="en-GB" dirty="0"/>
              <a:t>And for our health and the food we eat.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We pray that we can be kind and respectful,</a:t>
            </a:r>
          </a:p>
          <a:p>
            <a:pPr marL="0" indent="0">
              <a:buNone/>
            </a:pPr>
            <a:r>
              <a:rPr lang="en-GB" dirty="0"/>
              <a:t>To have the courage to make the right choices,</a:t>
            </a:r>
          </a:p>
          <a:p>
            <a:pPr marL="0" indent="0">
              <a:buNone/>
            </a:pPr>
            <a:r>
              <a:rPr lang="en-GB" dirty="0"/>
              <a:t>And to learn from our mistakes,</a:t>
            </a:r>
          </a:p>
          <a:p>
            <a:pPr marL="0" indent="0">
              <a:buNone/>
            </a:pPr>
            <a:r>
              <a:rPr lang="en-GB" dirty="0"/>
              <a:t>We pray that we can work together with hope in our hearts.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Amen</a:t>
            </a:r>
          </a:p>
        </p:txBody>
      </p:sp>
    </p:spTree>
    <p:extLst>
      <p:ext uri="{BB962C8B-B14F-4D97-AF65-F5344CB8AC3E}">
        <p14:creationId xmlns:p14="http://schemas.microsoft.com/office/powerpoint/2010/main" val="37705186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E191AA1-30A8-A47B-5F75-0196A032C1AD}"/>
              </a:ext>
            </a:extLst>
          </p:cNvPr>
          <p:cNvSpPr txBox="1"/>
          <p:nvPr/>
        </p:nvSpPr>
        <p:spPr>
          <a:xfrm>
            <a:off x="532660" y="461639"/>
            <a:ext cx="9365941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u="sng" dirty="0">
                <a:solidFill>
                  <a:schemeClr val="bg1"/>
                </a:solidFill>
              </a:rPr>
              <a:t>How do joy and spirituality connect together?</a:t>
            </a:r>
          </a:p>
          <a:p>
            <a:endParaRPr lang="en-GB" sz="6000" b="1" u="sng" dirty="0">
              <a:solidFill>
                <a:schemeClr val="bg1"/>
              </a:solidFill>
            </a:endParaRPr>
          </a:p>
          <a:p>
            <a:r>
              <a:rPr lang="en-GB" sz="6000" b="1" dirty="0">
                <a:latin typeface="Arial Rounded MT Bold" panose="020F0704030504030204" pitchFamily="34" charset="77"/>
              </a:rPr>
              <a:t>Discussion</a:t>
            </a:r>
            <a:endParaRPr lang="en-GB" sz="6000" b="1" u="sng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57618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2150" y="600269"/>
            <a:ext cx="9875520" cy="1356360"/>
          </a:xfrm>
        </p:spPr>
        <p:txBody>
          <a:bodyPr>
            <a:normAutofit/>
          </a:bodyPr>
          <a:lstStyle/>
          <a:p>
            <a:r>
              <a:rPr lang="en-GB" sz="6000" b="1" dirty="0">
                <a:latin typeface="Arial Rounded MT Bold" panose="020F0704030504030204" pitchFamily="34" charset="77"/>
              </a:rPr>
              <a:t>Feedback…</a:t>
            </a:r>
          </a:p>
        </p:txBody>
      </p:sp>
    </p:spTree>
    <p:extLst>
      <p:ext uri="{BB962C8B-B14F-4D97-AF65-F5344CB8AC3E}">
        <p14:creationId xmlns:p14="http://schemas.microsoft.com/office/powerpoint/2010/main" val="28652602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821DBC-64BE-10DB-2720-661CCD5B88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1" y="2587510"/>
            <a:ext cx="10208689" cy="3182975"/>
          </a:xfrm>
        </p:spPr>
        <p:txBody>
          <a:bodyPr>
            <a:normAutofit fontScale="90000"/>
          </a:bodyPr>
          <a:lstStyle/>
          <a:p>
            <a:r>
              <a:rPr lang="en-GB" b="0" i="0" dirty="0">
                <a:effectLst/>
                <a:latin typeface="Google Sans"/>
              </a:rPr>
              <a:t>Spirituality makes a person more open to positive emotions and feelings. </a:t>
            </a:r>
            <a:br>
              <a:rPr lang="en-GB" b="0" i="0" dirty="0">
                <a:effectLst/>
                <a:latin typeface="Google Sans"/>
              </a:rPr>
            </a:br>
            <a:br>
              <a:rPr lang="en-GB" b="0" i="0" dirty="0">
                <a:effectLst/>
                <a:latin typeface="Google Sans"/>
              </a:rPr>
            </a:br>
            <a:r>
              <a:rPr lang="en-GB" b="0" i="0" dirty="0">
                <a:effectLst/>
                <a:latin typeface="Google Sans"/>
              </a:rPr>
              <a:t>Share examples…</a:t>
            </a:r>
            <a:br>
              <a:rPr lang="en-GB" b="0" i="0" dirty="0">
                <a:solidFill>
                  <a:srgbClr val="BDC1C6"/>
                </a:solidFill>
                <a:effectLst/>
                <a:latin typeface="Google Sans"/>
              </a:rPr>
            </a:br>
            <a:br>
              <a:rPr lang="en-GB" b="0" i="0" dirty="0">
                <a:solidFill>
                  <a:srgbClr val="BDC1C6"/>
                </a:solidFill>
                <a:effectLst/>
                <a:latin typeface="Google Sans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25E027-2F3A-3E7A-F4E5-5EEF074C20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685801"/>
            <a:ext cx="8534400" cy="140045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4800" b="1" u="sng" dirty="0">
                <a:solidFill>
                  <a:schemeClr val="bg1"/>
                </a:solidFill>
              </a:rPr>
              <a:t>How do joy and spirituality connect together?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564839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1">
                <a:tint val="97000"/>
                <a:hueMod val="92000"/>
                <a:satMod val="169000"/>
                <a:lumMod val="164000"/>
              </a:schemeClr>
            </a:gs>
            <a:gs pos="100000">
              <a:schemeClr val="bg1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8FD48FB1-66D8-4676-B0AA-C139A1DB78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F033F5AE-6728-4F19-8DED-658E674B31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82C7D74A-18BA-4709-A808-44E8815C44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B5164A3F-1561-4039-8185-AB0EEB713E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2A35DB53-42BE-460E-9CA1-1294C98463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Rectangle 17">
            <a:extLst>
              <a:ext uri="{FF2B5EF4-FFF2-40B4-BE49-F238E27FC236}">
                <a16:creationId xmlns:a16="http://schemas.microsoft.com/office/drawing/2014/main" id="{7A675F33-98AF-4B83-A3BB-0780A23145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175" y="0"/>
            <a:ext cx="12192000" cy="6858000"/>
          </a:xfrm>
          <a:prstGeom prst="rect">
            <a:avLst/>
          </a:prstGeom>
          <a:gradFill>
            <a:gsLst>
              <a:gs pos="10000">
                <a:schemeClr val="bg1">
                  <a:tint val="97000"/>
                  <a:hueMod val="92000"/>
                  <a:satMod val="169000"/>
                  <a:lumMod val="164000"/>
                </a:schemeClr>
              </a:gs>
              <a:gs pos="100000">
                <a:schemeClr val="bg1">
                  <a:shade val="96000"/>
                  <a:satMod val="120000"/>
                  <a:lumMod val="90000"/>
                </a:schemeClr>
              </a:gs>
            </a:gsLst>
            <a:lin ang="612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CD1E00-B67A-6E76-520E-686D3763F8F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25000"/>
          </a:blip>
          <a:srcRect b="20495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B9DEB0E-4CF0-CFED-B51F-90262BB493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685799"/>
            <a:ext cx="8001000" cy="297180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dirty="0"/>
              <a:t>HOW DOES THIS LINK TO OUR VALUES HERE AT ST PHILIP’S?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EA75029C-64B9-41D0-9540-75846D4B04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108170" y="9144"/>
            <a:ext cx="6080656" cy="6163733"/>
            <a:chOff x="6108170" y="8467"/>
            <a:chExt cx="6080656" cy="6163733"/>
          </a:xfrm>
        </p:grpSpPr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4AF6B07A-A0CD-4593-B501-E1D50968C7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8228012" y="8467"/>
              <a:ext cx="3810000" cy="381000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1C2E537-D046-43E9-B78A-8D770E4C0F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6108170" y="91545"/>
              <a:ext cx="6080655" cy="608065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CF1ED42C-32AB-4AA5-B9D5-2ADF552B03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235825" y="228600"/>
              <a:ext cx="4953000" cy="495300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62B69715-83DD-4F53-8564-D95D5D238D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335837" y="32278"/>
              <a:ext cx="4852989" cy="4852989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25BC2EBE-B4C1-42F9-9914-0F430C0600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845426" y="609601"/>
              <a:ext cx="4343399" cy="4343399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779456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42D3DC41-FAB8-4F43-98ED-9ED0F49951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Working together with hope in our hearts</a:t>
            </a:r>
            <a:endParaRPr lang="en-GB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5597EC93-0C72-44C5-A548-26C1568D5A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Nurture</a:t>
            </a:r>
          </a:p>
          <a:p>
            <a:r>
              <a:rPr lang="en-US" dirty="0"/>
              <a:t>Optimism</a:t>
            </a:r>
          </a:p>
          <a:p>
            <a:r>
              <a:rPr lang="en-US" dirty="0"/>
              <a:t>Aspiration</a:t>
            </a:r>
          </a:p>
          <a:p>
            <a:r>
              <a:rPr lang="en-US" dirty="0"/>
              <a:t>Hope</a:t>
            </a:r>
          </a:p>
          <a:p>
            <a:r>
              <a:rPr lang="en-US" dirty="0"/>
              <a:t>Sincerity</a:t>
            </a:r>
          </a:p>
          <a:p>
            <a:r>
              <a:rPr lang="en-US" dirty="0"/>
              <a:t>Achievement</a:t>
            </a:r>
          </a:p>
          <a:p>
            <a:r>
              <a:rPr lang="en-US" dirty="0"/>
              <a:t>Respect</a:t>
            </a:r>
          </a:p>
          <a:p>
            <a:r>
              <a:rPr lang="en-US" dirty="0"/>
              <a:t>Confidence</a:t>
            </a:r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95D96D7-2952-4467-9CF3-ACFB3BC3243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79" t="15421" r="1779" b="31120"/>
          <a:stretch/>
        </p:blipFill>
        <p:spPr>
          <a:xfrm>
            <a:off x="3965958" y="863601"/>
            <a:ext cx="7784608" cy="2427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94940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DEEC39-416A-4951-98F0-C0FAE1BE86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664" y="323704"/>
            <a:ext cx="8534400" cy="1507067"/>
          </a:xfrm>
        </p:spPr>
        <p:txBody>
          <a:bodyPr/>
          <a:lstStyle/>
          <a:p>
            <a:r>
              <a:rPr lang="en-US" dirty="0"/>
              <a:t>PRAYER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891219-58AD-4A35-9149-C9F2793152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0845" y="1937551"/>
            <a:ext cx="8534400" cy="3615267"/>
          </a:xfrm>
        </p:spPr>
        <p:txBody>
          <a:bodyPr/>
          <a:lstStyle/>
          <a:p>
            <a:pPr>
              <a:buClr>
                <a:srgbClr val="FFFFFF"/>
              </a:buClr>
            </a:pPr>
            <a:r>
              <a:rPr lang="en-GB" dirty="0"/>
              <a:t>Dear God,</a:t>
            </a:r>
          </a:p>
          <a:p>
            <a:pPr>
              <a:buClr>
                <a:srgbClr val="FFFFFF"/>
              </a:buClr>
            </a:pPr>
            <a:r>
              <a:rPr lang="en-GB" dirty="0"/>
              <a:t>We thank you for giving us spirituality and helping us to connect with you and others.</a:t>
            </a:r>
          </a:p>
          <a:p>
            <a:pPr>
              <a:buClr>
                <a:srgbClr val="FFFFFF"/>
              </a:buClr>
            </a:pPr>
            <a:r>
              <a:rPr lang="en-GB" dirty="0"/>
              <a:t>We thank you for bringing joy into the many blessings you have included in our lives.</a:t>
            </a:r>
          </a:p>
          <a:p>
            <a:pPr>
              <a:buClr>
                <a:srgbClr val="FFFFFF"/>
              </a:buClr>
            </a:pPr>
            <a:r>
              <a:rPr lang="en-GB" dirty="0"/>
              <a:t>We pray that you will give us joy from now until forever.</a:t>
            </a:r>
          </a:p>
          <a:p>
            <a:pPr marL="0" indent="0">
              <a:buClr>
                <a:srgbClr val="FFFFFF"/>
              </a:buClr>
              <a:buNone/>
            </a:pPr>
            <a:endParaRPr lang="en-GB" dirty="0"/>
          </a:p>
          <a:p>
            <a:pPr>
              <a:buClr>
                <a:srgbClr val="FFFFFF"/>
              </a:buClr>
            </a:pPr>
            <a:r>
              <a:rPr lang="en-GB" dirty="0"/>
              <a:t>Amen.</a:t>
            </a:r>
          </a:p>
          <a:p>
            <a:pPr>
              <a:buClr>
                <a:srgbClr val="FFFFFF"/>
              </a:buClr>
            </a:pPr>
            <a:endParaRPr lang="en-GB" dirty="0"/>
          </a:p>
          <a:p>
            <a:pPr>
              <a:buClr>
                <a:srgbClr val="FFFFFF"/>
              </a:buClr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55222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4C280A9E-1A70-40F6-A00E-D875C2BF9665}"/>
              </a:ext>
            </a:extLst>
          </p:cNvPr>
          <p:cNvSpPr/>
          <p:nvPr/>
        </p:nvSpPr>
        <p:spPr>
          <a:xfrm>
            <a:off x="69890" y="61993"/>
            <a:ext cx="12011039" cy="6695268"/>
          </a:xfrm>
          <a:prstGeom prst="rect">
            <a:avLst/>
          </a:prstGeom>
          <a:noFill/>
          <a:ln w="152400" cap="rnd" cmpd="tri">
            <a:solidFill>
              <a:schemeClr val="accent2">
                <a:alpha val="46000"/>
              </a:scheme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0614" y="-19373"/>
            <a:ext cx="122626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8883916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2F05DE4D2D8844A4E30F4B222E14A8" ma:contentTypeVersion="10" ma:contentTypeDescription="Create a new document." ma:contentTypeScope="" ma:versionID="2e0e65eba1a8115f9767415476dbe1e9">
  <xsd:schema xmlns:xsd="http://www.w3.org/2001/XMLSchema" xmlns:xs="http://www.w3.org/2001/XMLSchema" xmlns:p="http://schemas.microsoft.com/office/2006/metadata/properties" xmlns:ns2="47e29e04-0186-4173-b50b-606d50b3c0f8" targetNamespace="http://schemas.microsoft.com/office/2006/metadata/properties" ma:root="true" ma:fieldsID="ee350ebc392871058f0b07fc3ab675c5" ns2:_="">
    <xsd:import namespace="47e29e04-0186-4173-b50b-606d50b3c0f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7e29e04-0186-4173-b50b-606d50b3c0f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D15B831-3595-46C4-B459-C38079EF43D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94049C9-C52E-472A-9379-0F3FCCC4637C}">
  <ds:schemaRefs>
    <ds:schemaRef ds:uri="http://purl.org/dc/terms/"/>
    <ds:schemaRef ds:uri="http://schemas.openxmlformats.org/package/2006/metadata/core-properties"/>
    <ds:schemaRef ds:uri="47e29e04-0186-4173-b50b-606d50b3c0f8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06F89155-8B86-4047-A7A8-A7F71C081EC5}">
  <ds:schemaRefs>
    <ds:schemaRef ds:uri="47e29e04-0186-4173-b50b-606d50b3c0f8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21</TotalTime>
  <Words>220</Words>
  <Application>Microsoft Office PowerPoint</Application>
  <PresentationFormat>Widescreen</PresentationFormat>
  <Paragraphs>40</Paragraphs>
  <Slides>9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 Rounded MT Bold</vt:lpstr>
      <vt:lpstr>Calibri</vt:lpstr>
      <vt:lpstr>Century Gothic</vt:lpstr>
      <vt:lpstr>Google Sans</vt:lpstr>
      <vt:lpstr>Wingdings 3</vt:lpstr>
      <vt:lpstr>Slice</vt:lpstr>
      <vt:lpstr>COLLECTIVE WORSHIP</vt:lpstr>
      <vt:lpstr>Our school prayer</vt:lpstr>
      <vt:lpstr>PowerPoint Presentation</vt:lpstr>
      <vt:lpstr>Feedback…</vt:lpstr>
      <vt:lpstr>Spirituality makes a person more open to positive emotions and feelings.   Share examples…  </vt:lpstr>
      <vt:lpstr>HOW DOES THIS LINK TO OUR VALUES HERE AT ST PHILIP’S?</vt:lpstr>
      <vt:lpstr>Working together with hope in our hearts</vt:lpstr>
      <vt:lpstr>PRAYER 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Katie Harrison</dc:creator>
  <cp:lastModifiedBy>Michelle Hargreaves</cp:lastModifiedBy>
  <cp:revision>4</cp:revision>
  <cp:lastPrinted>2023-10-02T07:49:29Z</cp:lastPrinted>
  <dcterms:created xsi:type="dcterms:W3CDTF">2020-05-20T08:41:41Z</dcterms:created>
  <dcterms:modified xsi:type="dcterms:W3CDTF">2023-10-02T08:24:58Z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0x010100EF2F05DE4D2D8844A4E30F4B222E14A8</vt:lpwstr>
  </property>
  <property fmtid="{D5CDD505-2E9C-101B-9397-08002B2CF9AE}" pid="3" name="Order">
    <vt:r8>581000</vt:r8>
  </property>
  <property fmtid="{D5CDD505-2E9C-101B-9397-08002B2CF9AE}" pid="4" name="ComplianceAssetId">
    <vt:lpwstr/>
  </property>
</Properties>
</file>